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99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8B3A8D4-980B-4207-991B-C42CD9E0DB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CA1376FA-7EEA-4BD4-A9B3-89D3FFC7C9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D8FAFF1-8E3A-410F-A4CF-C7C7A9CE7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2633086-1CA4-4FC4-A268-6ED1A9D5A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5B04FEE-AF6E-4A90-A7F1-5B20B1482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61744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BE3F09E-60FE-4393-A7E3-C64187DDF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A3C9B931-A8BC-4A3C-8BFE-3AEF4C2EC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9B569C53-444B-406F-ADA5-90E079BE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9AB1904-95FE-400D-BAFE-9A65C58D2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1F96592-3CD8-4992-B9D9-01F3813A9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7593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7DC75AF-45D4-484D-842F-6DC73ABD1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BBA5C89-E9DD-4868-BC67-0249149DC1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E13D971-47A6-4553-96F2-1FB236B4F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64001CB-1680-4EA4-A5CB-D5FFF90EC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EA361E1-8957-4598-A99D-98A1B1D02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8506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153E4C6-B658-44CF-BA5F-B2E823FA5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44E869AE-C5D8-4817-8210-AB4BA14970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D5273F33-E75E-4A49-9CE2-4CEC51FF00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137074DC-27F6-4E5F-8D55-C774E1B54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5DBEC66-8E3E-4420-BE6D-FDC86DFCC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E1658B78-A04A-495E-9BF8-BAEE1788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5843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A988C35-B4B9-4210-99D7-40D992D73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85FC8D5A-5777-4C04-889F-3DCF090D99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B1BA797A-6B9A-474D-85F1-791B0F142D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DEC81462-9FA9-4765-8306-AA6CDB04FE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CED26FE2-C3D6-4CD0-9F38-9D0AA4C61C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1B481E9E-A886-45AD-9D59-0456824A5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245EE8CB-62ED-4462-8935-DBE48665D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76001232-9C05-4744-A350-50F5C3901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52693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3D30134-2029-4B89-9584-801BFC12A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1197F387-5587-4DCB-AD97-64DE596AC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86F93912-70EF-4372-9F55-4D57C3747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ABC2B1FB-CFFA-453A-A630-E91C207A1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02827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7C5D2528-6E2C-478A-B6DA-1E42DAC01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F734A1D0-B19B-4E35-BFCE-0F8F9E65C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CCC4BB18-5BA5-4CE4-969A-93D5BC952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1536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91A6B67-16A9-4B8B-AC92-A416FBD02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5A13CD55-DE14-4E2D-8431-3413C6122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0ED41778-BEFC-4344-825B-CC5E337FD2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887CB1BF-9B16-4984-9CF2-129150D57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C6D828D7-EEE2-41F6-8D61-E4BFB7E08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92AEAB4A-A030-4846-BBA2-12B018328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98362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AB0D9B1-AFF7-4714-89E1-C8D3A44F3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D347CF53-2853-46FF-9266-5CDCAB44C6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3BCB8ABF-E02B-4A00-8FCD-55D6661B14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560F04B-9D0B-4A55-A860-CF05EC215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0C6B9DA4-3BAF-473F-88A3-F1B2057A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1383975F-4B6C-4F7E-B068-3DBBF3B93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70539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017CE1F-49CF-4730-9FE2-5FB620CF9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4A74FF87-9946-4743-B126-9A49DC2EC8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D6DBBE5-99B9-4AD8-81E9-145D9911C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F5BD2AD-FDB8-4C03-987E-F7B70447F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4666092-2DF3-48CA-9419-C9E623D81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55874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4C9386A0-C4C0-4726-94ED-2BD15AA219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1B1A7140-861B-46A3-AD92-F5A0EAEF84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273CA71-7CD4-43E8-B40C-BE6458D5B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32485C0-56D6-4B4B-8085-1ED5EFC52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392447B-151D-43F9-9EAD-AEBC9D010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2156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24C8A1E6-CFD2-4C2F-B051-C1CBBEB93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BCF5E839-9BC0-463F-92E5-4CD1A84828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4F53509-3C25-46A4-B68D-256A0FA815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0E371-ADBE-46F0-BC7E-EB8E21B5B668}" type="datetimeFigureOut">
              <a:rPr kumimoji="1" lang="ja-JP" altLang="en-US" smtClean="0"/>
              <a:t>2022/5/20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831272C-3E7B-4632-AC13-7CDAFCBCD9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2389698-CBDE-4DE2-ABDD-ABC5435E5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B50A5-B8F9-4997-AC54-E1C1B864AB9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6454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正方形/長方形 36">
            <a:extLst>
              <a:ext uri="{FF2B5EF4-FFF2-40B4-BE49-F238E27FC236}">
                <a16:creationId xmlns:a16="http://schemas.microsoft.com/office/drawing/2014/main" id="{3AF4A9D8-AB93-41A3-8D41-3B88E8BE7050}"/>
              </a:ext>
            </a:extLst>
          </p:cNvPr>
          <p:cNvSpPr/>
          <p:nvPr/>
        </p:nvSpPr>
        <p:spPr bwMode="auto">
          <a:xfrm>
            <a:off x="1235460" y="6523284"/>
            <a:ext cx="2904716" cy="334716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grpSp>
        <p:nvGrpSpPr>
          <p:cNvPr id="12" name="グループ化 11">
            <a:extLst>
              <a:ext uri="{FF2B5EF4-FFF2-40B4-BE49-F238E27FC236}">
                <a16:creationId xmlns:a16="http://schemas.microsoft.com/office/drawing/2014/main" id="{B458999A-68B0-45F1-A0A7-145C3B7B8784}"/>
              </a:ext>
            </a:extLst>
          </p:cNvPr>
          <p:cNvGrpSpPr/>
          <p:nvPr/>
        </p:nvGrpSpPr>
        <p:grpSpPr>
          <a:xfrm>
            <a:off x="531627" y="97346"/>
            <a:ext cx="11028152" cy="6688391"/>
            <a:chOff x="531627" y="97346"/>
            <a:chExt cx="11028152" cy="6688391"/>
          </a:xfrm>
        </p:grpSpPr>
        <p:sp>
          <p:nvSpPr>
            <p:cNvPr id="11" name="角丸四角形 10"/>
            <p:cNvSpPr/>
            <p:nvPr/>
          </p:nvSpPr>
          <p:spPr>
            <a:xfrm>
              <a:off x="3713533" y="1628800"/>
              <a:ext cx="3031385" cy="4752528"/>
            </a:xfrm>
            <a:prstGeom prst="roundRect">
              <a:avLst>
                <a:gd name="adj" fmla="val 9072"/>
              </a:avLst>
            </a:prstGeom>
            <a:solidFill>
              <a:srgbClr val="FFCCF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13" name="角丸四角形 12"/>
            <p:cNvSpPr/>
            <p:nvPr/>
          </p:nvSpPr>
          <p:spPr>
            <a:xfrm>
              <a:off x="6734109" y="1628800"/>
              <a:ext cx="3064370" cy="4740984"/>
            </a:xfrm>
            <a:prstGeom prst="roundRect">
              <a:avLst>
                <a:gd name="adj" fmla="val 9072"/>
              </a:avLst>
            </a:prstGeom>
            <a:solidFill>
              <a:srgbClr val="FFCCFF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14" name="角丸四角形 13"/>
            <p:cNvSpPr/>
            <p:nvPr/>
          </p:nvSpPr>
          <p:spPr>
            <a:xfrm>
              <a:off x="9798479" y="1617256"/>
              <a:ext cx="1752130" cy="4752528"/>
            </a:xfrm>
            <a:prstGeom prst="roundRect">
              <a:avLst>
                <a:gd name="adj" fmla="val 9072"/>
              </a:avLst>
            </a:prstGeom>
            <a:solidFill>
              <a:srgbClr val="FF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ホームベース 19"/>
            <p:cNvSpPr/>
            <p:nvPr/>
          </p:nvSpPr>
          <p:spPr>
            <a:xfrm>
              <a:off x="9809289" y="1333961"/>
              <a:ext cx="1732632" cy="294839"/>
            </a:xfrm>
            <a:prstGeom prst="homePlate">
              <a:avLst>
                <a:gd name="adj" fmla="val 34962"/>
              </a:avLst>
            </a:prstGeom>
            <a:solidFill>
              <a:srgbClr val="FF33CC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kumimoji="1" lang="en-US" altLang="ja-JP" sz="1400" dirty="0">
                  <a:latin typeface="メイリオ" pitchFamily="50" charset="-128"/>
                  <a:ea typeface="メイリオ" pitchFamily="50" charset="-128"/>
                </a:rPr>
                <a:t>2024</a:t>
              </a:r>
              <a:r>
                <a:rPr kumimoji="1" lang="ja-JP" altLang="en-US" sz="1400" dirty="0">
                  <a:latin typeface="メイリオ" pitchFamily="50" charset="-128"/>
                  <a:ea typeface="メイリオ" pitchFamily="50" charset="-128"/>
                </a:rPr>
                <a:t>～</a:t>
              </a:r>
            </a:p>
          </p:txBody>
        </p:sp>
        <p:sp>
          <p:nvSpPr>
            <p:cNvPr id="25" name="角丸四角形 24"/>
            <p:cNvSpPr/>
            <p:nvPr/>
          </p:nvSpPr>
          <p:spPr>
            <a:xfrm>
              <a:off x="531628" y="1628800"/>
              <a:ext cx="11015330" cy="1152128"/>
            </a:xfrm>
            <a:prstGeom prst="roundRect">
              <a:avLst>
                <a:gd name="adj" fmla="val 11446"/>
              </a:avLst>
            </a:prstGeom>
            <a:noFill/>
            <a:ln w="12700">
              <a:solidFill>
                <a:srgbClr val="0070C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ja-JP" altLang="en-US" sz="1200" b="1" dirty="0">
                  <a:solidFill>
                    <a:srgbClr val="C00000"/>
                  </a:solidFill>
                  <a:latin typeface="メイリオ" pitchFamily="50" charset="-128"/>
                  <a:ea typeface="メイリオ" pitchFamily="50" charset="-128"/>
                </a:rPr>
                <a:t>①若者の中から世界で活躍できる、偉大な</a:t>
              </a:r>
              <a:endParaRPr kumimoji="1" lang="en-US" altLang="ja-JP" sz="1200" b="1" dirty="0">
                <a:solidFill>
                  <a:srgbClr val="C00000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r>
                <a:rPr kumimoji="1" lang="ja-JP" altLang="en-US" sz="1200" b="1" dirty="0">
                  <a:solidFill>
                    <a:srgbClr val="C00000"/>
                  </a:solidFill>
                  <a:latin typeface="メイリオ" pitchFamily="50" charset="-128"/>
                  <a:ea typeface="メイリオ" pitchFamily="50" charset="-128"/>
                </a:rPr>
                <a:t>　ロータリアン（ローターアクターを含む）</a:t>
              </a:r>
              <a:endParaRPr kumimoji="1" lang="en-US" altLang="ja-JP" sz="1200" b="1" dirty="0">
                <a:solidFill>
                  <a:srgbClr val="C00000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r>
                <a:rPr kumimoji="1" lang="ja-JP" altLang="en-US" sz="1200" b="1" dirty="0">
                  <a:solidFill>
                    <a:srgbClr val="C00000"/>
                  </a:solidFill>
                  <a:latin typeface="メイリオ" pitchFamily="50" charset="-128"/>
                  <a:ea typeface="メイリオ" pitchFamily="50" charset="-128"/>
                </a:rPr>
                <a:t>　を育てよう</a:t>
              </a:r>
              <a:endParaRPr kumimoji="1" lang="en-US" altLang="ja-JP" sz="1200" b="1" dirty="0">
                <a:solidFill>
                  <a:srgbClr val="C00000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endParaRPr kumimoji="1" lang="ja-JP" altLang="en-US" sz="1200" dirty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r>
                <a:rPr kumimoji="1" lang="ja-JP" altLang="en-US" sz="12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　（より大きなインパクトをもたらす）</a:t>
              </a:r>
            </a:p>
          </p:txBody>
        </p:sp>
        <p:sp>
          <p:nvSpPr>
            <p:cNvPr id="26" name="角丸四角形 25"/>
            <p:cNvSpPr/>
            <p:nvPr/>
          </p:nvSpPr>
          <p:spPr>
            <a:xfrm>
              <a:off x="531627" y="2828933"/>
              <a:ext cx="11015329" cy="1152128"/>
            </a:xfrm>
            <a:prstGeom prst="roundRect">
              <a:avLst>
                <a:gd name="adj" fmla="val 11446"/>
              </a:avLst>
            </a:prstGeom>
            <a:noFill/>
            <a:ln w="12700">
              <a:solidFill>
                <a:srgbClr val="0070C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ja-JP" altLang="en-US" sz="1200" b="1" dirty="0">
                  <a:solidFill>
                    <a:srgbClr val="C00000"/>
                  </a:solidFill>
                  <a:latin typeface="メイリオ" pitchFamily="50" charset="-128"/>
                  <a:ea typeface="メイリオ" pitchFamily="50" charset="-128"/>
                </a:rPr>
                <a:t>②若者にロータリーの種を蒔こう</a:t>
              </a:r>
              <a:endParaRPr lang="en-US" altLang="ja-JP" sz="1200" b="1" dirty="0">
                <a:solidFill>
                  <a:srgbClr val="C00000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endParaRPr lang="ja-JP" altLang="en-US" sz="1200" dirty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r>
                <a:rPr lang="ja-JP" altLang="en-US" sz="12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　　　（参加者の基盤を広げる）</a:t>
              </a:r>
            </a:p>
          </p:txBody>
        </p:sp>
        <p:sp>
          <p:nvSpPr>
            <p:cNvPr id="27" name="角丸四角形 26"/>
            <p:cNvSpPr/>
            <p:nvPr/>
          </p:nvSpPr>
          <p:spPr>
            <a:xfrm>
              <a:off x="531628" y="4029066"/>
              <a:ext cx="11015328" cy="1152128"/>
            </a:xfrm>
            <a:prstGeom prst="roundRect">
              <a:avLst>
                <a:gd name="adj" fmla="val 11446"/>
              </a:avLst>
            </a:prstGeom>
            <a:noFill/>
            <a:ln w="12700">
              <a:solidFill>
                <a:srgbClr val="0070C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ja-JP" altLang="en-US" sz="1200" b="1" dirty="0">
                  <a:solidFill>
                    <a:srgbClr val="C00000"/>
                  </a:solidFill>
                  <a:latin typeface="メイリオ" pitchFamily="50" charset="-128"/>
                  <a:ea typeface="メイリオ" pitchFamily="50" charset="-128"/>
                </a:rPr>
                <a:t>③若者にロータリーを親しんで貰おう</a:t>
              </a:r>
              <a:endParaRPr lang="en-US" altLang="ja-JP" sz="1200" b="1" dirty="0">
                <a:solidFill>
                  <a:srgbClr val="C00000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endParaRPr lang="ja-JP" altLang="en-US" sz="1200" dirty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r>
                <a:rPr lang="ja-JP" altLang="en-US" sz="12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　　（参加者の積極的な関りを促す）</a:t>
              </a:r>
            </a:p>
          </p:txBody>
        </p:sp>
        <p:sp>
          <p:nvSpPr>
            <p:cNvPr id="28" name="角丸四角形 27"/>
            <p:cNvSpPr/>
            <p:nvPr/>
          </p:nvSpPr>
          <p:spPr>
            <a:xfrm>
              <a:off x="531627" y="5229200"/>
              <a:ext cx="11015327" cy="1152128"/>
            </a:xfrm>
            <a:prstGeom prst="roundRect">
              <a:avLst>
                <a:gd name="adj" fmla="val 11446"/>
              </a:avLst>
            </a:prstGeom>
            <a:noFill/>
            <a:ln w="12700">
              <a:solidFill>
                <a:srgbClr val="0070C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ja-JP" altLang="en-US" sz="1200" b="1" dirty="0">
                  <a:solidFill>
                    <a:srgbClr val="C00000"/>
                  </a:solidFill>
                  <a:latin typeface="メイリオ" pitchFamily="50" charset="-128"/>
                  <a:ea typeface="メイリオ" pitchFamily="50" charset="-128"/>
                </a:rPr>
                <a:t>④柔軟なローターアクター、ロータリアン</a:t>
              </a:r>
              <a:endParaRPr lang="en-US" altLang="ja-JP" sz="1200" b="1" dirty="0">
                <a:solidFill>
                  <a:srgbClr val="C00000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r>
                <a:rPr lang="ja-JP" altLang="en-US" sz="1200" b="1" dirty="0">
                  <a:solidFill>
                    <a:srgbClr val="C00000"/>
                  </a:solidFill>
                  <a:latin typeface="メイリオ" pitchFamily="50" charset="-128"/>
                  <a:ea typeface="メイリオ" pitchFamily="50" charset="-128"/>
                </a:rPr>
                <a:t>　を育てよう</a:t>
              </a:r>
              <a:endParaRPr lang="en-US" altLang="ja-JP" sz="1200" b="1" dirty="0">
                <a:solidFill>
                  <a:srgbClr val="C00000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endParaRPr lang="ja-JP" altLang="en-US" sz="1200" dirty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endParaRPr>
            </a:p>
            <a:p>
              <a:r>
                <a:rPr lang="ja-JP" altLang="en-US" sz="12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　　　　　（適応力を高める）</a:t>
              </a:r>
            </a:p>
          </p:txBody>
        </p:sp>
        <p:sp>
          <p:nvSpPr>
            <p:cNvPr id="39" name="ホームベース 38"/>
            <p:cNvSpPr/>
            <p:nvPr/>
          </p:nvSpPr>
          <p:spPr>
            <a:xfrm>
              <a:off x="6744918" y="1333961"/>
              <a:ext cx="3078488" cy="318542"/>
            </a:xfrm>
            <a:prstGeom prst="homePlate">
              <a:avLst>
                <a:gd name="adj" fmla="val 34962"/>
              </a:avLst>
            </a:prstGeom>
            <a:solidFill>
              <a:srgbClr val="FF33CC">
                <a:alpha val="80000"/>
              </a:srgb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kumimoji="1" lang="en-US" altLang="ja-JP" sz="1400" dirty="0">
                  <a:latin typeface="メイリオ" pitchFamily="50" charset="-128"/>
                  <a:ea typeface="メイリオ" pitchFamily="50" charset="-128"/>
                </a:rPr>
                <a:t>2023-2024</a:t>
              </a:r>
              <a:endParaRPr kumimoji="1" lang="ja-JP" altLang="en-US" sz="1400" dirty="0">
                <a:latin typeface="メイリオ" pitchFamily="50" charset="-128"/>
                <a:ea typeface="メイリオ" pitchFamily="50" charset="-128"/>
              </a:endParaRPr>
            </a:p>
          </p:txBody>
        </p:sp>
        <p:sp>
          <p:nvSpPr>
            <p:cNvPr id="41" name="ホームベース 40"/>
            <p:cNvSpPr/>
            <p:nvPr/>
          </p:nvSpPr>
          <p:spPr>
            <a:xfrm>
              <a:off x="3709882" y="1333961"/>
              <a:ext cx="3031385" cy="294839"/>
            </a:xfrm>
            <a:prstGeom prst="homePlate">
              <a:avLst>
                <a:gd name="adj" fmla="val 34962"/>
              </a:avLst>
            </a:prstGeom>
            <a:solidFill>
              <a:srgbClr val="FF33CC">
                <a:alpha val="40000"/>
              </a:srgb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kumimoji="1" lang="en-US" altLang="ja-JP" sz="1400" dirty="0">
                  <a:latin typeface="メイリオ" pitchFamily="50" charset="-128"/>
                  <a:ea typeface="メイリオ" pitchFamily="50" charset="-128"/>
                </a:rPr>
                <a:t>2022-2023</a:t>
              </a:r>
              <a:endParaRPr kumimoji="1" lang="ja-JP" altLang="en-US" sz="1400" dirty="0">
                <a:latin typeface="メイリオ" pitchFamily="50" charset="-128"/>
                <a:ea typeface="メイリオ" pitchFamily="50" charset="-128"/>
              </a:endParaRPr>
            </a:p>
          </p:txBody>
        </p:sp>
        <p:sp>
          <p:nvSpPr>
            <p:cNvPr id="2" name="テキスト ボックス 1">
              <a:extLst>
                <a:ext uri="{FF2B5EF4-FFF2-40B4-BE49-F238E27FC236}">
                  <a16:creationId xmlns:a16="http://schemas.microsoft.com/office/drawing/2014/main" id="{2B80898E-1C31-472F-8C34-3C56ECDE6D2A}"/>
                </a:ext>
              </a:extLst>
            </p:cNvPr>
            <p:cNvSpPr txBox="1"/>
            <p:nvPr/>
          </p:nvSpPr>
          <p:spPr>
            <a:xfrm>
              <a:off x="3752700" y="3069755"/>
              <a:ext cx="31085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/>
                <a:t>・ロータリーとは？伝え方、表現力強化。</a:t>
              </a:r>
            </a:p>
            <a:p>
              <a:r>
                <a:rPr kumimoji="1" lang="ja-JP" altLang="en-US" sz="1200" dirty="0"/>
                <a:t>・メディア活用の窓口のワンストップ化</a:t>
              </a:r>
            </a:p>
            <a:p>
              <a:r>
                <a:rPr kumimoji="1" lang="ja-JP" altLang="en-US" sz="1200" dirty="0"/>
                <a:t>・世界ポリオデー</a:t>
              </a:r>
            </a:p>
          </p:txBody>
        </p:sp>
        <p:sp>
          <p:nvSpPr>
            <p:cNvPr id="3" name="テキスト ボックス 2">
              <a:extLst>
                <a:ext uri="{FF2B5EF4-FFF2-40B4-BE49-F238E27FC236}">
                  <a16:creationId xmlns:a16="http://schemas.microsoft.com/office/drawing/2014/main" id="{27BC1FA4-6B40-4B04-A734-651E5D359038}"/>
                </a:ext>
              </a:extLst>
            </p:cNvPr>
            <p:cNvSpPr txBox="1"/>
            <p:nvPr/>
          </p:nvSpPr>
          <p:spPr>
            <a:xfrm>
              <a:off x="3809984" y="1934612"/>
              <a:ext cx="276550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/>
                <a:t>・財団補助金を使う奉仕事業に</a:t>
              </a:r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、</a:t>
              </a:r>
              <a:endParaRPr kumimoji="1" lang="en-US" altLang="ja-JP" sz="1200" dirty="0"/>
            </a:p>
            <a:p>
              <a:r>
                <a:rPr kumimoji="1" lang="en-US" altLang="ja-JP" sz="1200" dirty="0"/>
                <a:t>IAC</a:t>
              </a:r>
              <a:r>
                <a:rPr kumimoji="1" lang="ja-JP" altLang="en-US" sz="1200" dirty="0"/>
                <a:t>を参加推進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補助金管理セミナー参加</a:t>
              </a:r>
            </a:p>
          </p:txBody>
        </p:sp>
        <p:sp>
          <p:nvSpPr>
            <p:cNvPr id="5" name="テキスト ボックス 4">
              <a:extLst>
                <a:ext uri="{FF2B5EF4-FFF2-40B4-BE49-F238E27FC236}">
                  <a16:creationId xmlns:a16="http://schemas.microsoft.com/office/drawing/2014/main" id="{935B800E-75D0-4081-B848-73E3744FCA5D}"/>
                </a:ext>
              </a:extLst>
            </p:cNvPr>
            <p:cNvSpPr txBox="1"/>
            <p:nvPr/>
          </p:nvSpPr>
          <p:spPr>
            <a:xfrm>
              <a:off x="6754006" y="4183032"/>
              <a:ext cx="296638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RYLA</a:t>
              </a:r>
              <a:r>
                <a:rPr kumimoji="1" lang="ja-JP" altLang="en-US" sz="1200" dirty="0"/>
                <a:t>参加者の多様性をはかる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RC</a:t>
              </a:r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IAC</a:t>
              </a:r>
              <a:r>
                <a:rPr kumimoji="1" lang="ja-JP" altLang="en-US" sz="1200" dirty="0"/>
                <a:t>・学友会合同奉仕事業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（世界ポリオデー）</a:t>
              </a:r>
            </a:p>
            <a:p>
              <a:r>
                <a:rPr kumimoji="1" lang="ja-JP" altLang="en-US" sz="1200" dirty="0"/>
                <a:t>・地区委員への</a:t>
              </a:r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構成比を高める</a:t>
              </a:r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B3E5AD0F-AB8E-4E9C-8B77-7B5E9821EBF5}"/>
                </a:ext>
              </a:extLst>
            </p:cNvPr>
            <p:cNvSpPr txBox="1"/>
            <p:nvPr/>
          </p:nvSpPr>
          <p:spPr>
            <a:xfrm>
              <a:off x="3794999" y="5286816"/>
              <a:ext cx="310854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2022</a:t>
              </a:r>
              <a:r>
                <a:rPr kumimoji="1" lang="ja-JP" altLang="en-US" sz="1200" dirty="0"/>
                <a:t>年規定審議会報告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・クラブ定款と細則を変更促進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・クラブ運営の柔軟性を検討（若者対象）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のうえ、クラブ戦略計画立案推進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・地区組織見直し検討</a:t>
              </a:r>
              <a:endParaRPr kumimoji="1" lang="en-US" altLang="ja-JP" sz="1200" dirty="0"/>
            </a:p>
          </p:txBody>
        </p:sp>
        <p:sp>
          <p:nvSpPr>
            <p:cNvPr id="7" name="テキスト ボックス 6">
              <a:extLst>
                <a:ext uri="{FF2B5EF4-FFF2-40B4-BE49-F238E27FC236}">
                  <a16:creationId xmlns:a16="http://schemas.microsoft.com/office/drawing/2014/main" id="{3707B8C9-1BBC-48CD-AB0D-1C6D0CF53361}"/>
                </a:ext>
              </a:extLst>
            </p:cNvPr>
            <p:cNvSpPr txBox="1"/>
            <p:nvPr/>
          </p:nvSpPr>
          <p:spPr>
            <a:xfrm>
              <a:off x="3794999" y="4097298"/>
              <a:ext cx="295465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/>
                <a:t>・学友会、名簿整理、総会開催、</a:t>
              </a:r>
              <a:r>
                <a:rPr kumimoji="1" lang="en-US" altLang="ja-JP" sz="1200" dirty="0"/>
                <a:t>RYLA</a:t>
              </a:r>
            </a:p>
            <a:p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RC</a:t>
              </a:r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IAC</a:t>
              </a:r>
              <a:r>
                <a:rPr kumimoji="1" lang="ja-JP" altLang="en-US" sz="1200" dirty="0"/>
                <a:t>合同奉仕事業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（世界ポリオデー）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・提唱</a:t>
              </a:r>
              <a:r>
                <a:rPr kumimoji="1" lang="en-US" altLang="ja-JP" sz="1200" dirty="0"/>
                <a:t>RC</a:t>
              </a:r>
              <a:r>
                <a:rPr kumimoji="1" lang="ja-JP" altLang="en-US" sz="1200" dirty="0"/>
                <a:t>と</a:t>
              </a:r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の職業・社会・国際奉仕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委員会での連携促進</a:t>
              </a:r>
            </a:p>
          </p:txBody>
        </p:sp>
        <p:sp>
          <p:nvSpPr>
            <p:cNvPr id="8" name="テキスト ボックス 7">
              <a:extLst>
                <a:ext uri="{FF2B5EF4-FFF2-40B4-BE49-F238E27FC236}">
                  <a16:creationId xmlns:a16="http://schemas.microsoft.com/office/drawing/2014/main" id="{20DFD581-25AC-47CB-8680-608592A0066E}"/>
                </a:ext>
              </a:extLst>
            </p:cNvPr>
            <p:cNvSpPr txBox="1"/>
            <p:nvPr/>
          </p:nvSpPr>
          <p:spPr>
            <a:xfrm>
              <a:off x="6748569" y="5482810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/>
                <a:t>・地区組織の再編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の位置づけ検討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・クラブ運営の多様化推進</a:t>
              </a:r>
              <a:endParaRPr kumimoji="1" lang="en-US" altLang="ja-JP" sz="1200" dirty="0"/>
            </a:p>
          </p:txBody>
        </p:sp>
        <p:sp>
          <p:nvSpPr>
            <p:cNvPr id="9" name="テキスト ボックス 8">
              <a:extLst>
                <a:ext uri="{FF2B5EF4-FFF2-40B4-BE49-F238E27FC236}">
                  <a16:creationId xmlns:a16="http://schemas.microsoft.com/office/drawing/2014/main" id="{0ED2FBC3-38BA-4571-8805-5177C4C3D346}"/>
                </a:ext>
              </a:extLst>
            </p:cNvPr>
            <p:cNvSpPr txBox="1"/>
            <p:nvPr/>
          </p:nvSpPr>
          <p:spPr>
            <a:xfrm>
              <a:off x="6759870" y="3093757"/>
              <a:ext cx="280076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/>
                <a:t>・ロータリー以外の方々が参加できる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奉仕活動を促進</a:t>
              </a:r>
            </a:p>
            <a:p>
              <a:r>
                <a:rPr kumimoji="1" lang="ja-JP" altLang="en-US" sz="1200" dirty="0"/>
                <a:t>・世界ポリオデー</a:t>
              </a:r>
            </a:p>
          </p:txBody>
        </p:sp>
        <p:sp>
          <p:nvSpPr>
            <p:cNvPr id="15" name="テキスト ボックス 14">
              <a:extLst>
                <a:ext uri="{FF2B5EF4-FFF2-40B4-BE49-F238E27FC236}">
                  <a16:creationId xmlns:a16="http://schemas.microsoft.com/office/drawing/2014/main" id="{AAE0F5C6-E04B-4F48-9A6A-B6BA11A0FE2A}"/>
                </a:ext>
              </a:extLst>
            </p:cNvPr>
            <p:cNvSpPr txBox="1"/>
            <p:nvPr/>
          </p:nvSpPr>
          <p:spPr>
            <a:xfrm>
              <a:off x="6826384" y="2026946"/>
              <a:ext cx="28007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/>
                <a:t>・財団補助金の使用ルールを見直し、</a:t>
              </a:r>
              <a:endParaRPr kumimoji="1" lang="en-US" altLang="ja-JP" sz="1200" dirty="0"/>
            </a:p>
            <a:p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も財団補助金を使用可能に</a:t>
              </a:r>
            </a:p>
          </p:txBody>
        </p:sp>
        <p:sp>
          <p:nvSpPr>
            <p:cNvPr id="16" name="テキスト ボックス 15">
              <a:extLst>
                <a:ext uri="{FF2B5EF4-FFF2-40B4-BE49-F238E27FC236}">
                  <a16:creationId xmlns:a16="http://schemas.microsoft.com/office/drawing/2014/main" id="{2341B1C5-A25F-4786-9E3E-20997EA16AA9}"/>
                </a:ext>
              </a:extLst>
            </p:cNvPr>
            <p:cNvSpPr txBox="1"/>
            <p:nvPr/>
          </p:nvSpPr>
          <p:spPr>
            <a:xfrm>
              <a:off x="9926823" y="2027809"/>
              <a:ext cx="15343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による補助金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活用の奉仕事業</a:t>
              </a:r>
            </a:p>
          </p:txBody>
        </p:sp>
        <p:sp>
          <p:nvSpPr>
            <p:cNvPr id="17" name="テキスト ボックス 16">
              <a:extLst>
                <a:ext uri="{FF2B5EF4-FFF2-40B4-BE49-F238E27FC236}">
                  <a16:creationId xmlns:a16="http://schemas.microsoft.com/office/drawing/2014/main" id="{EF99855D-BA06-46E9-B401-B0D34E6D9044}"/>
                </a:ext>
              </a:extLst>
            </p:cNvPr>
            <p:cNvSpPr txBox="1"/>
            <p:nvPr/>
          </p:nvSpPr>
          <p:spPr>
            <a:xfrm>
              <a:off x="9823406" y="3104915"/>
              <a:ext cx="1736373" cy="600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100" dirty="0"/>
                <a:t>・奉仕活動への参加者の</a:t>
              </a:r>
              <a:endParaRPr kumimoji="1" lang="en-US" altLang="ja-JP" sz="1100" dirty="0"/>
            </a:p>
            <a:p>
              <a:r>
                <a:rPr kumimoji="1" lang="ja-JP" altLang="en-US" sz="1100" dirty="0"/>
                <a:t>さらなる多様化</a:t>
              </a:r>
              <a:endParaRPr kumimoji="1" lang="en-US" altLang="ja-JP" sz="1100" dirty="0"/>
            </a:p>
            <a:p>
              <a:r>
                <a:rPr kumimoji="1" lang="ja-JP" altLang="en-US" sz="1100" dirty="0"/>
                <a:t>・世界ポリオデー</a:t>
              </a:r>
            </a:p>
          </p:txBody>
        </p:sp>
        <p:sp>
          <p:nvSpPr>
            <p:cNvPr id="18" name="テキスト ボックス 17">
              <a:extLst>
                <a:ext uri="{FF2B5EF4-FFF2-40B4-BE49-F238E27FC236}">
                  <a16:creationId xmlns:a16="http://schemas.microsoft.com/office/drawing/2014/main" id="{C5A2EA07-1EB7-4391-95CB-305496FB3549}"/>
                </a:ext>
              </a:extLst>
            </p:cNvPr>
            <p:cNvSpPr txBox="1"/>
            <p:nvPr/>
          </p:nvSpPr>
          <p:spPr>
            <a:xfrm>
              <a:off x="9881575" y="4189631"/>
              <a:ext cx="16761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1200" dirty="0"/>
                <a:t>・多様な会員から構成される新クラブ、衛星クラブ、</a:t>
              </a:r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の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誕生</a:t>
              </a:r>
              <a:endParaRPr kumimoji="1" lang="en-US" altLang="ja-JP" sz="1200" dirty="0"/>
            </a:p>
          </p:txBody>
        </p:sp>
        <p:sp>
          <p:nvSpPr>
            <p:cNvPr id="19" name="テキスト ボックス 18">
              <a:extLst>
                <a:ext uri="{FF2B5EF4-FFF2-40B4-BE49-F238E27FC236}">
                  <a16:creationId xmlns:a16="http://schemas.microsoft.com/office/drawing/2014/main" id="{D281B5A0-D6A7-4F88-92B0-59D60B2BEF75}"/>
                </a:ext>
              </a:extLst>
            </p:cNvPr>
            <p:cNvSpPr txBox="1"/>
            <p:nvPr/>
          </p:nvSpPr>
          <p:spPr>
            <a:xfrm>
              <a:off x="9908589" y="5379150"/>
              <a:ext cx="156966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200" dirty="0"/>
                <a:t>・</a:t>
              </a:r>
              <a:r>
                <a:rPr kumimoji="1" lang="en-US" altLang="ja-JP" sz="1200" dirty="0"/>
                <a:t>RC</a:t>
              </a:r>
              <a:r>
                <a:rPr kumimoji="1" lang="ja-JP" altLang="en-US" sz="1200" dirty="0"/>
                <a:t>、</a:t>
              </a:r>
              <a:r>
                <a:rPr kumimoji="1" lang="en-US" altLang="ja-JP" sz="1200" dirty="0"/>
                <a:t>RAC</a:t>
              </a:r>
              <a:r>
                <a:rPr kumimoji="1" lang="ja-JP" altLang="en-US" sz="1200" dirty="0"/>
                <a:t>地区運営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の融合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・クラブの構成員の</a:t>
              </a:r>
              <a:endParaRPr kumimoji="1" lang="en-US" altLang="ja-JP" sz="1200" dirty="0"/>
            </a:p>
            <a:p>
              <a:r>
                <a:rPr kumimoji="1" lang="ja-JP" altLang="en-US" sz="1200" dirty="0"/>
                <a:t>多様化</a:t>
              </a:r>
              <a:endParaRPr kumimoji="1" lang="en-US" altLang="ja-JP" sz="1200" dirty="0"/>
            </a:p>
          </p:txBody>
        </p:sp>
        <p:sp>
          <p:nvSpPr>
            <p:cNvPr id="44" name="正方形/長方形 43">
              <a:extLst>
                <a:ext uri="{FF2B5EF4-FFF2-40B4-BE49-F238E27FC236}">
                  <a16:creationId xmlns:a16="http://schemas.microsoft.com/office/drawing/2014/main" id="{3220080E-D528-4DBF-8904-FDF9EB7AF1A5}"/>
                </a:ext>
              </a:extLst>
            </p:cNvPr>
            <p:cNvSpPr/>
            <p:nvPr/>
          </p:nvSpPr>
          <p:spPr>
            <a:xfrm>
              <a:off x="1515497" y="97346"/>
              <a:ext cx="9396039" cy="379327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国際ロータリー第</a:t>
              </a:r>
              <a:r>
                <a:rPr kumimoji="1" lang="en-US" altLang="ja-JP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2720</a:t>
              </a:r>
              <a:r>
                <a:rPr kumimoji="1" lang="ja-JP" altLang="en-US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地区戦略計画　　　（</a:t>
              </a:r>
              <a:r>
                <a:rPr kumimoji="1" lang="en-US" altLang="ja-JP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2021</a:t>
              </a:r>
              <a:r>
                <a:rPr kumimoji="1" lang="ja-JP" altLang="en-US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年</a:t>
              </a:r>
              <a:r>
                <a:rPr kumimoji="1" lang="en-US" altLang="ja-JP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7</a:t>
              </a:r>
              <a:r>
                <a:rPr kumimoji="1" lang="ja-JP" altLang="en-US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月～</a:t>
              </a:r>
              <a:r>
                <a:rPr kumimoji="1" lang="en-US" altLang="ja-JP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2024</a:t>
              </a:r>
              <a:r>
                <a:rPr kumimoji="1" lang="ja-JP" altLang="en-US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年</a:t>
              </a:r>
              <a:r>
                <a:rPr kumimoji="1" lang="en-US" altLang="ja-JP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6</a:t>
              </a:r>
              <a:r>
                <a:rPr kumimoji="1" lang="ja-JP" altLang="en-US" sz="1600" b="1" dirty="0">
                  <a:solidFill>
                    <a:schemeClr val="bg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月）</a:t>
              </a:r>
            </a:p>
          </p:txBody>
        </p:sp>
        <p:sp>
          <p:nvSpPr>
            <p:cNvPr id="45" name="テキスト ボックス 44">
              <a:extLst>
                <a:ext uri="{FF2B5EF4-FFF2-40B4-BE49-F238E27FC236}">
                  <a16:creationId xmlns:a16="http://schemas.microsoft.com/office/drawing/2014/main" id="{29A13BB6-A72B-4D44-9425-D5579F2D3DD2}"/>
                </a:ext>
              </a:extLst>
            </p:cNvPr>
            <p:cNvSpPr txBox="1"/>
            <p:nvPr/>
          </p:nvSpPr>
          <p:spPr>
            <a:xfrm>
              <a:off x="4048500" y="580539"/>
              <a:ext cx="43300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600" b="1" dirty="0">
                  <a:latin typeface="AR Pゴシック体M" panose="020B0600010101010101" pitchFamily="50" charset="-128"/>
                  <a:ea typeface="AR Pゴシック体M" panose="020B0600010101010101" pitchFamily="50" charset="-128"/>
                </a:rPr>
                <a:t>地区ヴィジョン　</a:t>
              </a:r>
              <a:r>
                <a:rPr kumimoji="1" lang="ja-JP" altLang="en-US" sz="1600" b="1" dirty="0">
                  <a:solidFill>
                    <a:srgbClr val="00B0F0"/>
                  </a:solidFill>
                  <a:latin typeface="AR Pゴシック体M" panose="020B0600010101010101" pitchFamily="50" charset="-128"/>
                  <a:ea typeface="AR Pゴシック体M" panose="020B0600010101010101" pitchFamily="50" charset="-128"/>
                </a:rPr>
                <a:t>若者と親しみ、ロータリーを繋ごう</a:t>
              </a:r>
            </a:p>
          </p:txBody>
        </p:sp>
        <p:sp>
          <p:nvSpPr>
            <p:cNvPr id="46" name="テキスト ボックス 45">
              <a:extLst>
                <a:ext uri="{FF2B5EF4-FFF2-40B4-BE49-F238E27FC236}">
                  <a16:creationId xmlns:a16="http://schemas.microsoft.com/office/drawing/2014/main" id="{354E6CF4-9CB7-46A5-8C87-7FAB6651F931}"/>
                </a:ext>
              </a:extLst>
            </p:cNvPr>
            <p:cNvSpPr txBox="1"/>
            <p:nvPr/>
          </p:nvSpPr>
          <p:spPr>
            <a:xfrm>
              <a:off x="4257692" y="890681"/>
              <a:ext cx="391164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1400" b="1" dirty="0">
                  <a:latin typeface="AR Pゴシック体M" panose="020B0600010101010101" pitchFamily="50" charset="-128"/>
                  <a:ea typeface="AR Pゴシック体M" panose="020B0600010101010101" pitchFamily="50" charset="-128"/>
                </a:rPr>
                <a:t>地区ヴィジョンでロータリーの行動計画を実行しよう</a:t>
              </a:r>
            </a:p>
          </p:txBody>
        </p:sp>
        <p:sp>
          <p:nvSpPr>
            <p:cNvPr id="31" name="矢印: 五方向 30">
              <a:extLst>
                <a:ext uri="{FF2B5EF4-FFF2-40B4-BE49-F238E27FC236}">
                  <a16:creationId xmlns:a16="http://schemas.microsoft.com/office/drawing/2014/main" id="{8DA096B6-5A78-4011-9669-2E541C8FECC5}"/>
                </a:ext>
              </a:extLst>
            </p:cNvPr>
            <p:cNvSpPr/>
            <p:nvPr/>
          </p:nvSpPr>
          <p:spPr bwMode="auto">
            <a:xfrm>
              <a:off x="3709882" y="6468518"/>
              <a:ext cx="6088597" cy="317219"/>
            </a:xfrm>
            <a:prstGeom prst="homePlate">
              <a:avLst/>
            </a:prstGeom>
            <a:solidFill>
              <a:srgbClr val="CC00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r>
                <a:rPr kumimoji="1" lang="ja-JP" altLang="en-US" sz="1400" b="1" dirty="0">
                  <a:solidFill>
                    <a:schemeClr val="bg1"/>
                  </a:solidFill>
                </a:rPr>
                <a:t>地区クラブ活性化ワークショップ・</a:t>
              </a:r>
              <a:r>
                <a:rPr kumimoji="1" lang="en-US" altLang="ja-JP" sz="1400" b="1" dirty="0">
                  <a:solidFill>
                    <a:schemeClr val="bg1"/>
                  </a:solidFill>
                </a:rPr>
                <a:t>RLI</a:t>
              </a:r>
              <a:endParaRPr kumimoji="1" lang="ja-JP" altLang="en-US" sz="1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2092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619</TotalTime>
  <Words>378</Words>
  <Application>Microsoft Office PowerPoint</Application>
  <PresentationFormat>ワイド画面</PresentationFormat>
  <Paragraphs>61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AR Pゴシック体M</vt:lpstr>
      <vt:lpstr>BIZ UDゴシック</vt:lpstr>
      <vt:lpstr>メイリオ</vt:lpstr>
      <vt:lpstr>游ゴシック</vt:lpstr>
      <vt:lpstr>游ゴシック Light</vt:lpstr>
      <vt:lpstr>Arial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Horikawa Horikawa</dc:creator>
  <cp:lastModifiedBy>Horikawa Horikawa</cp:lastModifiedBy>
  <cp:revision>3</cp:revision>
  <dcterms:created xsi:type="dcterms:W3CDTF">2022-01-15T08:04:26Z</dcterms:created>
  <dcterms:modified xsi:type="dcterms:W3CDTF">2022-05-20T00:01:12Z</dcterms:modified>
</cp:coreProperties>
</file>